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BM Plex Sans Light" panose="020B0403050203000203" pitchFamily="34" charset="0"/>
      <p:regular r:id="rId13"/>
    </p:embeddedFont>
    <p:embeddedFont>
      <p:font typeface="IBM Plex Sans Medium" panose="020B0603050203000203" pitchFamily="34" charset="0"/>
      <p:regular r:id="rId14"/>
    </p:embeddedFont>
    <p:embeddedFont>
      <p:font typeface="Roboto" panose="02000000000000000000" pitchFamily="2" charset="0"/>
      <p:regular r:id="rId15"/>
      <p:bold r:id="rId16"/>
      <p: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6766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300918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Quantum Reservoir Computing for Swaption Pricing &amp; Forecasting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793790" y="4766905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Qiskit Fall Fest 2025 – Quandela Track 2 (QML)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1649254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Performance Comparison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396835" y="534352"/>
            <a:ext cx="517755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Results: Classical vs Quantum vs Hybrid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396835" y="1058704"/>
            <a:ext cx="13836729" cy="1345883"/>
          </a:xfrm>
          <a:prstGeom prst="roundRect">
            <a:avLst>
              <a:gd name="adj" fmla="val 126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04455" y="1066324"/>
            <a:ext cx="13821489" cy="332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 sz="2000"/>
          </a:p>
        </p:txBody>
      </p:sp>
      <p:sp>
        <p:nvSpPr>
          <p:cNvPr id="6" name="Text 4"/>
          <p:cNvSpPr/>
          <p:nvPr/>
        </p:nvSpPr>
        <p:spPr>
          <a:xfrm>
            <a:off x="518041" y="1141928"/>
            <a:ext cx="52980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6050399" y="1141928"/>
            <a:ext cx="391203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RMSE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10196751" y="1141928"/>
            <a:ext cx="39158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MAE</a:t>
            </a:r>
            <a:endParaRPr lang="en-US" sz="2000" dirty="0"/>
          </a:p>
        </p:txBody>
      </p:sp>
      <p:sp>
        <p:nvSpPr>
          <p:cNvPr id="9" name="Shape 7"/>
          <p:cNvSpPr/>
          <p:nvPr/>
        </p:nvSpPr>
        <p:spPr>
          <a:xfrm>
            <a:off x="404455" y="1398984"/>
            <a:ext cx="13821489" cy="332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518041" y="1474589"/>
            <a:ext cx="52980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Classical Ridge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050399" y="1474589"/>
            <a:ext cx="391203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0.059662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10196751" y="1474589"/>
            <a:ext cx="39158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0.049233</a:t>
            </a:r>
            <a:endParaRPr lang="en-US" sz="2000" dirty="0"/>
          </a:p>
        </p:txBody>
      </p:sp>
      <p:sp>
        <p:nvSpPr>
          <p:cNvPr id="13" name="Shape 11"/>
          <p:cNvSpPr/>
          <p:nvPr/>
        </p:nvSpPr>
        <p:spPr>
          <a:xfrm>
            <a:off x="404455" y="1731645"/>
            <a:ext cx="13821489" cy="33266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518041" y="1807250"/>
            <a:ext cx="52980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Quantum Reservoir (QRC)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6050399" y="1807250"/>
            <a:ext cx="391203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0.055652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10196751" y="1807250"/>
            <a:ext cx="39158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0.045514</a:t>
            </a:r>
            <a:endParaRPr lang="en-US" sz="2000" dirty="0"/>
          </a:p>
        </p:txBody>
      </p:sp>
      <p:sp>
        <p:nvSpPr>
          <p:cNvPr id="17" name="Shape 15"/>
          <p:cNvSpPr/>
          <p:nvPr/>
        </p:nvSpPr>
        <p:spPr>
          <a:xfrm>
            <a:off x="404455" y="2064306"/>
            <a:ext cx="13821489" cy="33266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518041" y="2139910"/>
            <a:ext cx="52980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b="1" dirty="0">
                <a:solidFill>
                  <a:srgbClr val="FFBC8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Hybrid (Classical + QRC)</a:t>
            </a:r>
            <a:endParaRPr lang="en-US" sz="2000" dirty="0"/>
          </a:p>
        </p:txBody>
      </p:sp>
      <p:sp>
        <p:nvSpPr>
          <p:cNvPr id="19" name="Text 17"/>
          <p:cNvSpPr/>
          <p:nvPr/>
        </p:nvSpPr>
        <p:spPr>
          <a:xfrm>
            <a:off x="6050399" y="2139910"/>
            <a:ext cx="391203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0.045081</a:t>
            </a:r>
            <a:endParaRPr lang="en-US" sz="2000" dirty="0"/>
          </a:p>
        </p:txBody>
      </p:sp>
      <p:sp>
        <p:nvSpPr>
          <p:cNvPr id="20" name="Text 18"/>
          <p:cNvSpPr/>
          <p:nvPr/>
        </p:nvSpPr>
        <p:spPr>
          <a:xfrm>
            <a:off x="10196751" y="2139910"/>
            <a:ext cx="3915847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0.037277</a:t>
            </a:r>
            <a:endParaRPr lang="en-US" sz="2000" dirty="0"/>
          </a:p>
        </p:txBody>
      </p:sp>
      <p:sp>
        <p:nvSpPr>
          <p:cNvPr id="21" name="Shape 19"/>
          <p:cNvSpPr/>
          <p:nvPr/>
        </p:nvSpPr>
        <p:spPr>
          <a:xfrm>
            <a:off x="396835" y="2532102"/>
            <a:ext cx="6861691" cy="408146"/>
          </a:xfrm>
          <a:prstGeom prst="roundRect">
            <a:avLst>
              <a:gd name="adj" fmla="val 4168"/>
            </a:avLst>
          </a:prstGeom>
          <a:solidFill>
            <a:srgbClr val="484B51"/>
          </a:solidFill>
          <a:ln/>
        </p:spPr>
      </p:sp>
      <p:sp>
        <p:nvSpPr>
          <p:cNvPr id="22" name="Text 20"/>
          <p:cNvSpPr/>
          <p:nvPr/>
        </p:nvSpPr>
        <p:spPr>
          <a:xfrm>
            <a:off x="510183" y="2645450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Quantum-only model outperforms classical baseline</a:t>
            </a:r>
            <a:endParaRPr lang="en-US" sz="2000" dirty="0"/>
          </a:p>
        </p:txBody>
      </p:sp>
      <p:sp>
        <p:nvSpPr>
          <p:cNvPr id="23" name="Shape 21"/>
          <p:cNvSpPr/>
          <p:nvPr/>
        </p:nvSpPr>
        <p:spPr>
          <a:xfrm>
            <a:off x="7371874" y="2532102"/>
            <a:ext cx="6861691" cy="408146"/>
          </a:xfrm>
          <a:prstGeom prst="roundRect">
            <a:avLst>
              <a:gd name="adj" fmla="val 4168"/>
            </a:avLst>
          </a:prstGeom>
          <a:solidFill>
            <a:srgbClr val="484B51"/>
          </a:solidFill>
          <a:ln/>
        </p:spPr>
      </p:sp>
      <p:sp>
        <p:nvSpPr>
          <p:cNvPr id="24" name="Text 22"/>
          <p:cNvSpPr/>
          <p:nvPr/>
        </p:nvSpPr>
        <p:spPr>
          <a:xfrm>
            <a:off x="7485221" y="2645450"/>
            <a:ext cx="663499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Hybrid model has the </a:t>
            </a: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lowest error</a:t>
            </a:r>
            <a:endParaRPr lang="en-US" sz="2000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08EA4524-E267-E698-A94E-BD700B228A58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99FAC7-2A35-416D-4C58-EB3E3619F6DC}"/>
              </a:ext>
            </a:extLst>
          </p:cNvPr>
          <p:cNvSpPr txBox="1"/>
          <p:nvPr/>
        </p:nvSpPr>
        <p:spPr>
          <a:xfrm rot="10800000" flipH="1" flipV="1">
            <a:off x="4785011" y="264354"/>
            <a:ext cx="60840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Thanks to all Sponsors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4957EF6-BBAC-80EE-1816-77ADF15037E8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ADD5B1-6360-E041-CB15-7A29DBC0C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914" y="2739271"/>
            <a:ext cx="13046571" cy="275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85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593181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Understanding the Financial Instrument</a:t>
            </a:r>
            <a:endParaRPr lang="en-US" sz="2000" dirty="0"/>
          </a:p>
        </p:txBody>
      </p:sp>
      <p:sp>
        <p:nvSpPr>
          <p:cNvPr id="3" name="Text 1"/>
          <p:cNvSpPr/>
          <p:nvPr/>
        </p:nvSpPr>
        <p:spPr>
          <a:xfrm>
            <a:off x="396835" y="5343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Swaptions in Finance</a:t>
            </a:r>
            <a:endParaRPr lang="en-US" sz="2000" dirty="0"/>
          </a:p>
        </p:txBody>
      </p:sp>
      <p:sp>
        <p:nvSpPr>
          <p:cNvPr id="4" name="Shape 2"/>
          <p:cNvSpPr/>
          <p:nvPr/>
        </p:nvSpPr>
        <p:spPr>
          <a:xfrm>
            <a:off x="223591" y="2471619"/>
            <a:ext cx="5532850" cy="1344930"/>
          </a:xfrm>
          <a:prstGeom prst="roundRect">
            <a:avLst>
              <a:gd name="adj" fmla="val 1265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283488" y="2680340"/>
            <a:ext cx="1091156" cy="6780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What is a Swaption?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283488" y="2925490"/>
            <a:ext cx="3317551" cy="6944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</a:t>
            </a: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swaption</a:t>
            </a: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is an option on an interest rate swap</a:t>
            </a:r>
            <a:endParaRPr lang="en-US" sz="2000" dirty="0"/>
          </a:p>
        </p:txBody>
      </p:sp>
      <p:sp>
        <p:nvSpPr>
          <p:cNvPr id="7" name="Shape 5"/>
          <p:cNvSpPr/>
          <p:nvPr/>
        </p:nvSpPr>
        <p:spPr>
          <a:xfrm>
            <a:off x="4066433" y="4115983"/>
            <a:ext cx="4536638" cy="1344930"/>
          </a:xfrm>
          <a:prstGeom prst="roundRect">
            <a:avLst>
              <a:gd name="adj" fmla="val 1265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6"/>
          <p:cNvSpPr/>
          <p:nvPr/>
        </p:nvSpPr>
        <p:spPr>
          <a:xfrm>
            <a:off x="4142074" y="4262915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Key Applications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4142074" y="4558063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Used to:</a:t>
            </a:r>
            <a:endParaRPr lang="en-US" sz="2000" dirty="0"/>
          </a:p>
        </p:txBody>
      </p:sp>
      <p:sp>
        <p:nvSpPr>
          <p:cNvPr id="10" name="Text 8"/>
          <p:cNvSpPr/>
          <p:nvPr/>
        </p:nvSpPr>
        <p:spPr>
          <a:xfrm>
            <a:off x="5245010" y="4558063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Hedge interest rate risk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4142074" y="4857497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Structure fixed income products</a:t>
            </a:r>
            <a:endParaRPr lang="en-US" sz="2000" dirty="0"/>
          </a:p>
        </p:txBody>
      </p:sp>
      <p:sp>
        <p:nvSpPr>
          <p:cNvPr id="12" name="Text 10"/>
          <p:cNvSpPr/>
          <p:nvPr/>
        </p:nvSpPr>
        <p:spPr>
          <a:xfrm>
            <a:off x="4142073" y="5191869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Express views on future rates</a:t>
            </a:r>
            <a:endParaRPr lang="en-US" sz="2000" dirty="0"/>
          </a:p>
        </p:txBody>
      </p:sp>
      <p:sp>
        <p:nvSpPr>
          <p:cNvPr id="13" name="Shape 11"/>
          <p:cNvSpPr/>
          <p:nvPr/>
        </p:nvSpPr>
        <p:spPr>
          <a:xfrm>
            <a:off x="7315200" y="5712619"/>
            <a:ext cx="6532775" cy="1344930"/>
          </a:xfrm>
          <a:prstGeom prst="roundRect">
            <a:avLst>
              <a:gd name="adj" fmla="val 1265"/>
            </a:avLst>
          </a:prstGeom>
          <a:solidFill>
            <a:srgbClr val="484B51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7411983" y="5922951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Pricing Complexity</a:t>
            </a:r>
            <a:endParaRPr lang="en-US" sz="2000" dirty="0"/>
          </a:p>
        </p:txBody>
      </p:sp>
      <p:sp>
        <p:nvSpPr>
          <p:cNvPr id="15" name="Text 13"/>
          <p:cNvSpPr/>
          <p:nvPr/>
        </p:nvSpPr>
        <p:spPr>
          <a:xfrm>
            <a:off x="7411983" y="6168101"/>
            <a:ext cx="4309943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Pricing is </a:t>
            </a: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nonlinear</a:t>
            </a: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sensitive to time, tenor, and maturity</a:t>
            </a:r>
            <a:endParaRPr lang="en-US" sz="200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24B6ECD-949E-A1A7-119C-E8EC15CB15FC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5216" y="609005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Research Objective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775216" y="1287185"/>
            <a:ext cx="6496288" cy="9551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500"/>
              </a:lnSpc>
              <a:buNone/>
            </a:pPr>
            <a:r>
              <a:rPr lang="en-US" sz="6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Our Goal</a:t>
            </a:r>
            <a:endParaRPr lang="en-US" sz="6000" dirty="0"/>
          </a:p>
        </p:txBody>
      </p:sp>
      <p:sp>
        <p:nvSpPr>
          <p:cNvPr id="4" name="Text 2"/>
          <p:cNvSpPr/>
          <p:nvPr/>
        </p:nvSpPr>
        <p:spPr>
          <a:xfrm>
            <a:off x="775216" y="2574488"/>
            <a:ext cx="6496288" cy="8858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45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Learn the mapping: </a:t>
            </a:r>
            <a:r>
              <a:rPr lang="en-US" sz="21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(Tenor, Maturity, Time) → Swaption Price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775216" y="3792498"/>
            <a:ext cx="5302448" cy="415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Use </a:t>
            </a:r>
            <a:r>
              <a:rPr lang="en-US" sz="26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Quantum Machine Learning</a:t>
            </a:r>
            <a:r>
              <a:rPr lang="en-US" sz="26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to:</a:t>
            </a:r>
            <a:endParaRPr lang="en-US" sz="2600" dirty="0"/>
          </a:p>
        </p:txBody>
      </p:sp>
      <p:sp>
        <p:nvSpPr>
          <p:cNvPr id="6" name="Text 4"/>
          <p:cNvSpPr/>
          <p:nvPr/>
        </p:nvSpPr>
        <p:spPr>
          <a:xfrm>
            <a:off x="775216" y="4539853"/>
            <a:ext cx="6496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 nonlinear pricing surface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75216" y="4971693"/>
            <a:ext cx="6496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Forecast future prices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75216" y="5658207"/>
            <a:ext cx="3322320" cy="4151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50"/>
              </a:lnSpc>
              <a:buNone/>
            </a:pPr>
            <a:r>
              <a:rPr lang="en-US" sz="26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Compare:</a:t>
            </a:r>
            <a:endParaRPr lang="en-US" sz="2600" dirty="0"/>
          </a:p>
        </p:txBody>
      </p:sp>
      <p:sp>
        <p:nvSpPr>
          <p:cNvPr id="9" name="Text 7"/>
          <p:cNvSpPr/>
          <p:nvPr/>
        </p:nvSpPr>
        <p:spPr>
          <a:xfrm>
            <a:off x="775216" y="6405563"/>
            <a:ext cx="6496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Classical baseline</a:t>
            </a:r>
            <a:endParaRPr lang="en-US" sz="1700" dirty="0"/>
          </a:p>
        </p:txBody>
      </p:sp>
      <p:sp>
        <p:nvSpPr>
          <p:cNvPr id="10" name="Text 8"/>
          <p:cNvSpPr/>
          <p:nvPr/>
        </p:nvSpPr>
        <p:spPr>
          <a:xfrm>
            <a:off x="775216" y="6837402"/>
            <a:ext cx="6496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Quantum-only model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75216" y="7269242"/>
            <a:ext cx="64962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50"/>
              </a:lnSpc>
              <a:buSzPct val="100000"/>
              <a:buChar char="•"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Hybrid quantum–classical model</a:t>
            </a:r>
            <a:endParaRPr lang="en-US" sz="17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0" y="0"/>
            <a:ext cx="6583680" cy="8232577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150ADE7-6C7C-D605-EEB0-A5A81E049FC1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982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Foundation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1743313"/>
            <a:ext cx="92690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Dataset: Simulated Swaption Prices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01906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Structure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367117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Input: Excel swaption grids over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Tenor × Maturity × Date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238149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convert to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long format</a:t>
            </a: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: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80512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Columns: Date, Tenor, Maturity, Price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9484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Feature Engineering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793790" y="604694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Time encoded as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ordinal date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489144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All features scaled to [0, 1]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8959096" y="3204924"/>
            <a:ext cx="4885015" cy="3313748"/>
          </a:xfrm>
          <a:prstGeom prst="roundRect">
            <a:avLst>
              <a:gd name="adj" fmla="val 1027"/>
            </a:avLst>
          </a:prstGeom>
          <a:solidFill>
            <a:srgbClr val="4D1F00"/>
          </a:solidFill>
          <a:ln/>
        </p:spPr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5910" y="3522226"/>
            <a:ext cx="354330" cy="283488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9767054" y="348841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Data Format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9767054" y="4069556"/>
            <a:ext cx="38502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Columns: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9767054" y="4636532"/>
            <a:ext cx="38502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9767054" y="5078730"/>
            <a:ext cx="38502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Tenor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9767054" y="5520928"/>
            <a:ext cx="38502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Maturity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9767054" y="5963126"/>
            <a:ext cx="38502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FFFFF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Price</a:t>
            </a:r>
            <a:endParaRPr lang="en-US" sz="175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F77458DC-1C4D-5071-ACBD-95CD2653B271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817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Baseline Model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026801"/>
            <a:ext cx="945153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Classical Baseline: Ridge Regression</a:t>
            </a:r>
            <a:endParaRPr lang="en-US" sz="4450" dirty="0"/>
          </a:p>
        </p:txBody>
      </p:sp>
      <p:sp>
        <p:nvSpPr>
          <p:cNvPr id="4" name="Text 2"/>
          <p:cNvSpPr/>
          <p:nvPr/>
        </p:nvSpPr>
        <p:spPr>
          <a:xfrm>
            <a:off x="793790" y="3302556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Model Specification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39546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Model: </a:t>
            </a:r>
            <a:r>
              <a:rPr lang="en-US" sz="17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Ridge Regression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2163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Inputs: scaled [Maturity, Tenor, Date]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11135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Reasons: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93790" y="576345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Simple, stable, interpretable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20565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Good baseline for comparison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3647003"/>
            <a:ext cx="298061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0.0597</a:t>
            </a:r>
            <a:endParaRPr lang="en-US" sz="5850" dirty="0"/>
          </a:p>
        </p:txBody>
      </p:sp>
      <p:sp>
        <p:nvSpPr>
          <p:cNvPr id="11" name="Text 9"/>
          <p:cNvSpPr/>
          <p:nvPr/>
        </p:nvSpPr>
        <p:spPr>
          <a:xfrm>
            <a:off x="7672149" y="4678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RMSE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599521" y="5259943"/>
            <a:ext cx="29806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Root Mean Square Error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10863620" y="3647003"/>
            <a:ext cx="2980611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0.0492</a:t>
            </a:r>
            <a:endParaRPr lang="en-US" sz="5850" dirty="0"/>
          </a:p>
        </p:txBody>
      </p:sp>
      <p:sp>
        <p:nvSpPr>
          <p:cNvPr id="14" name="Text 12"/>
          <p:cNvSpPr/>
          <p:nvPr/>
        </p:nvSpPr>
        <p:spPr>
          <a:xfrm>
            <a:off x="10936248" y="4678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MAE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10863620" y="5259943"/>
            <a:ext cx="298061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Mean Absolute Error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599521" y="587799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Performance (subset)</a:t>
            </a:r>
            <a:endParaRPr lang="en-US" sz="1750" dirty="0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BF13E7D-5321-98DB-9EC2-805BFD568372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>
              <a:alpha val="80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34020" y="1035606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1F1F1E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Quantum Approach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734020" y="1677829"/>
            <a:ext cx="12275106" cy="9043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7100"/>
              </a:lnSpc>
              <a:buNone/>
            </a:pPr>
            <a:r>
              <a:rPr lang="en-US" sz="565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Quantum Reservoir Computing</a:t>
            </a:r>
            <a:r>
              <a:rPr lang="en-US" sz="56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 (QRC)</a:t>
            </a:r>
            <a:endParaRPr lang="en-US" sz="5650" dirty="0"/>
          </a:p>
        </p:txBody>
      </p:sp>
      <p:sp>
        <p:nvSpPr>
          <p:cNvPr id="6" name="Text 3"/>
          <p:cNvSpPr/>
          <p:nvPr/>
        </p:nvSpPr>
        <p:spPr>
          <a:xfrm>
            <a:off x="734020" y="2896791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01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734020" y="3230285"/>
            <a:ext cx="6476286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8" name="Text 5"/>
          <p:cNvSpPr/>
          <p:nvPr/>
        </p:nvSpPr>
        <p:spPr>
          <a:xfrm>
            <a:off x="734020" y="3380780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Encode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34020" y="3834170"/>
            <a:ext cx="6476286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Encode classical features into qubit rotations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419975" y="2896791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02</a:t>
            </a:r>
            <a:endParaRPr lang="en-US" sz="1650" dirty="0"/>
          </a:p>
        </p:txBody>
      </p:sp>
      <p:sp>
        <p:nvSpPr>
          <p:cNvPr id="11" name="Shape 8"/>
          <p:cNvSpPr/>
          <p:nvPr/>
        </p:nvSpPr>
        <p:spPr>
          <a:xfrm>
            <a:off x="7419975" y="3230285"/>
            <a:ext cx="6476405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2" name="Text 9"/>
          <p:cNvSpPr/>
          <p:nvPr/>
        </p:nvSpPr>
        <p:spPr>
          <a:xfrm>
            <a:off x="7419975" y="3380780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Transform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7419975" y="3834170"/>
            <a:ext cx="6476405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 a random entangling circuit (reservoir)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734020" y="4536758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03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734020" y="4870252"/>
            <a:ext cx="6476286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16" name="Text 13"/>
          <p:cNvSpPr/>
          <p:nvPr/>
        </p:nvSpPr>
        <p:spPr>
          <a:xfrm>
            <a:off x="734020" y="5020747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Measure</a:t>
            </a:r>
            <a:endParaRPr lang="en-US" sz="2050" dirty="0"/>
          </a:p>
        </p:txBody>
      </p:sp>
      <p:sp>
        <p:nvSpPr>
          <p:cNvPr id="17" name="Text 14"/>
          <p:cNvSpPr/>
          <p:nvPr/>
        </p:nvSpPr>
        <p:spPr>
          <a:xfrm>
            <a:off x="734020" y="5474137"/>
            <a:ext cx="6476286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Measure expectations ⟨Z⟩ as quantum features</a:t>
            </a:r>
            <a:endParaRPr lang="en-US" sz="1650" dirty="0"/>
          </a:p>
        </p:txBody>
      </p:sp>
      <p:sp>
        <p:nvSpPr>
          <p:cNvPr id="18" name="Text 15"/>
          <p:cNvSpPr/>
          <p:nvPr/>
        </p:nvSpPr>
        <p:spPr>
          <a:xfrm>
            <a:off x="7419975" y="4536758"/>
            <a:ext cx="209669" cy="262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IBM Plex Sans Light" pitchFamily="34" charset="0"/>
                <a:ea typeface="IBM Plex Sans Light" pitchFamily="34" charset="-122"/>
                <a:cs typeface="IBM Plex Sans Light" pitchFamily="34" charset="-120"/>
              </a:rPr>
              <a:t>04</a:t>
            </a:r>
            <a:endParaRPr lang="en-US" sz="1650" dirty="0"/>
          </a:p>
        </p:txBody>
      </p:sp>
      <p:sp>
        <p:nvSpPr>
          <p:cNvPr id="19" name="Shape 16"/>
          <p:cNvSpPr/>
          <p:nvPr/>
        </p:nvSpPr>
        <p:spPr>
          <a:xfrm>
            <a:off x="7419975" y="4870252"/>
            <a:ext cx="6476405" cy="22860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20" name="Text 17"/>
          <p:cNvSpPr/>
          <p:nvPr/>
        </p:nvSpPr>
        <p:spPr>
          <a:xfrm>
            <a:off x="7419975" y="5020747"/>
            <a:ext cx="262163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Train</a:t>
            </a:r>
            <a:endParaRPr lang="en-US" sz="2050" dirty="0"/>
          </a:p>
        </p:txBody>
      </p:sp>
      <p:sp>
        <p:nvSpPr>
          <p:cNvPr id="21" name="Text 18"/>
          <p:cNvSpPr/>
          <p:nvPr/>
        </p:nvSpPr>
        <p:spPr>
          <a:xfrm>
            <a:off x="7419975" y="5474137"/>
            <a:ext cx="6476405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 a classical readout model</a:t>
            </a:r>
            <a:endParaRPr lang="en-US" sz="1650" dirty="0"/>
          </a:p>
        </p:txBody>
      </p:sp>
      <p:sp>
        <p:nvSpPr>
          <p:cNvPr id="22" name="Text 19"/>
          <p:cNvSpPr/>
          <p:nvPr/>
        </p:nvSpPr>
        <p:spPr>
          <a:xfrm>
            <a:off x="734020" y="6202918"/>
            <a:ext cx="13162359" cy="419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05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Idea:</a:t>
            </a:r>
            <a:r>
              <a:rPr lang="en-US" sz="20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Use a fixed quantum circuit as a nonlinear feature map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734020" y="6858238"/>
            <a:ext cx="13162359" cy="335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gradient backprop through the circuit</a:t>
            </a:r>
            <a:endParaRPr lang="en-US" sz="165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41136F7-FDAB-2CD4-6C54-F41F723547E9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1538645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Implementation Details</a:t>
            </a:r>
            <a:endParaRPr lang="en-US" sz="1100" dirty="0"/>
          </a:p>
        </p:txBody>
      </p:sp>
      <p:sp>
        <p:nvSpPr>
          <p:cNvPr id="3" name="Text 1"/>
          <p:cNvSpPr/>
          <p:nvPr/>
        </p:nvSpPr>
        <p:spPr>
          <a:xfrm>
            <a:off x="396835" y="534352"/>
            <a:ext cx="44297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Our QRC Architecture (with Qiskit)</a:t>
            </a:r>
            <a:endParaRPr lang="en-US" sz="2200" dirty="0"/>
          </a:p>
        </p:txBody>
      </p:sp>
      <p:sp>
        <p:nvSpPr>
          <p:cNvPr id="4" name="Shape 2"/>
          <p:cNvSpPr/>
          <p:nvPr/>
        </p:nvSpPr>
        <p:spPr>
          <a:xfrm>
            <a:off x="396835" y="1058704"/>
            <a:ext cx="6861691" cy="1023938"/>
          </a:xfrm>
          <a:prstGeom prst="roundRect">
            <a:avLst>
              <a:gd name="adj" fmla="val 1661"/>
            </a:avLst>
          </a:prstGeom>
          <a:solidFill>
            <a:srgbClr val="292C32"/>
          </a:solidFill>
          <a:ln w="15240">
            <a:solidFill>
              <a:srgbClr val="61646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412075" y="1073944"/>
            <a:ext cx="6831211" cy="340162"/>
          </a:xfrm>
          <a:prstGeom prst="rect">
            <a:avLst/>
          </a:prstGeom>
          <a:solidFill>
            <a:srgbClr val="484B51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42611" y="1158954"/>
            <a:ext cx="170021" cy="17002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25423" y="152745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Qubits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525423" y="1772603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</a:t>
            </a: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(one per feature)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7371874" y="1058704"/>
            <a:ext cx="6861691" cy="1023938"/>
          </a:xfrm>
          <a:prstGeom prst="roundRect">
            <a:avLst>
              <a:gd name="adj" fmla="val 1661"/>
            </a:avLst>
          </a:prstGeom>
          <a:solidFill>
            <a:srgbClr val="292C32"/>
          </a:solidFill>
          <a:ln w="15240">
            <a:solidFill>
              <a:srgbClr val="61646A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87114" y="1073944"/>
            <a:ext cx="6831211" cy="340162"/>
          </a:xfrm>
          <a:prstGeom prst="rect">
            <a:avLst/>
          </a:prstGeom>
          <a:solidFill>
            <a:srgbClr val="484B51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717649" y="1158954"/>
            <a:ext cx="170021" cy="17002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500461" y="1527453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Encoding</a:t>
            </a:r>
            <a:endParaRPr lang="en-US" sz="2000" dirty="0"/>
          </a:p>
        </p:txBody>
      </p:sp>
      <p:sp>
        <p:nvSpPr>
          <p:cNvPr id="13" name="Text 9"/>
          <p:cNvSpPr/>
          <p:nvPr/>
        </p:nvSpPr>
        <p:spPr>
          <a:xfrm>
            <a:off x="7500461" y="1772603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RY(π · x) on each qubit</a:t>
            </a:r>
            <a:endParaRPr lang="en-US" sz="2000" dirty="0"/>
          </a:p>
        </p:txBody>
      </p:sp>
      <p:sp>
        <p:nvSpPr>
          <p:cNvPr id="14" name="Shape 10"/>
          <p:cNvSpPr/>
          <p:nvPr/>
        </p:nvSpPr>
        <p:spPr>
          <a:xfrm>
            <a:off x="396835" y="2195989"/>
            <a:ext cx="6861691" cy="1023938"/>
          </a:xfrm>
          <a:prstGeom prst="roundRect">
            <a:avLst>
              <a:gd name="adj" fmla="val 1661"/>
            </a:avLst>
          </a:prstGeom>
          <a:solidFill>
            <a:srgbClr val="292C32"/>
          </a:solidFill>
          <a:ln w="15240">
            <a:solidFill>
              <a:srgbClr val="61646A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412075" y="2211229"/>
            <a:ext cx="6831211" cy="340162"/>
          </a:xfrm>
          <a:prstGeom prst="rect">
            <a:avLst/>
          </a:prstGeom>
          <a:solidFill>
            <a:srgbClr val="484B51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742611" y="2296239"/>
            <a:ext cx="170021" cy="17002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525423" y="266473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Reservoir Circuit</a:t>
            </a:r>
            <a:endParaRPr lang="en-US" sz="2000" dirty="0"/>
          </a:p>
        </p:txBody>
      </p:sp>
      <p:sp>
        <p:nvSpPr>
          <p:cNvPr id="18" name="Text 13"/>
          <p:cNvSpPr/>
          <p:nvPr/>
        </p:nvSpPr>
        <p:spPr>
          <a:xfrm>
            <a:off x="525423" y="2909888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EfficientSU2, depth = </a:t>
            </a: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</a:t>
            </a: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entanglement = pairwise</a:t>
            </a:r>
            <a:endParaRPr lang="en-US" sz="2000" dirty="0"/>
          </a:p>
        </p:txBody>
      </p:sp>
      <p:sp>
        <p:nvSpPr>
          <p:cNvPr id="19" name="Shape 14"/>
          <p:cNvSpPr/>
          <p:nvPr/>
        </p:nvSpPr>
        <p:spPr>
          <a:xfrm>
            <a:off x="7371874" y="2195989"/>
            <a:ext cx="6861691" cy="1023938"/>
          </a:xfrm>
          <a:prstGeom prst="roundRect">
            <a:avLst>
              <a:gd name="adj" fmla="val 1661"/>
            </a:avLst>
          </a:prstGeom>
          <a:solidFill>
            <a:srgbClr val="292C32"/>
          </a:solidFill>
          <a:ln w="15240">
            <a:solidFill>
              <a:srgbClr val="61646A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7387114" y="2211229"/>
            <a:ext cx="6831211" cy="340162"/>
          </a:xfrm>
          <a:prstGeom prst="rect">
            <a:avLst/>
          </a:prstGeom>
          <a:solidFill>
            <a:srgbClr val="484B51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17649" y="2296239"/>
            <a:ext cx="170021" cy="170021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500461" y="2664738"/>
            <a:ext cx="1417558" cy="177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Measurements</a:t>
            </a:r>
            <a:endParaRPr lang="en-US" sz="2000" dirty="0"/>
          </a:p>
        </p:txBody>
      </p:sp>
      <p:sp>
        <p:nvSpPr>
          <p:cNvPr id="23" name="Text 17"/>
          <p:cNvSpPr/>
          <p:nvPr/>
        </p:nvSpPr>
        <p:spPr>
          <a:xfrm>
            <a:off x="7500461" y="2909888"/>
            <a:ext cx="6604516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Z expectation on each qubit (SparsePauliOp)</a:t>
            </a:r>
            <a:endParaRPr lang="en-US" sz="2000" dirty="0"/>
          </a:p>
        </p:txBody>
      </p:sp>
      <p:sp>
        <p:nvSpPr>
          <p:cNvPr id="24" name="Text 18"/>
          <p:cNvSpPr/>
          <p:nvPr/>
        </p:nvSpPr>
        <p:spPr>
          <a:xfrm>
            <a:off x="396835" y="3389947"/>
            <a:ext cx="1701165" cy="2126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Implementation:</a:t>
            </a:r>
            <a:endParaRPr lang="en-US" sz="2000" dirty="0"/>
          </a:p>
        </p:txBody>
      </p:sp>
      <p:sp>
        <p:nvSpPr>
          <p:cNvPr id="25" name="Text 19"/>
          <p:cNvSpPr/>
          <p:nvPr/>
        </p:nvSpPr>
        <p:spPr>
          <a:xfrm>
            <a:off x="396835" y="377261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Qiskit Aer Estimator</a:t>
            </a: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expectation values</a:t>
            </a:r>
            <a:endParaRPr lang="en-US" sz="2000" dirty="0"/>
          </a:p>
        </p:txBody>
      </p:sp>
      <p:sp>
        <p:nvSpPr>
          <p:cNvPr id="26" name="Text 20"/>
          <p:cNvSpPr/>
          <p:nvPr/>
        </p:nvSpPr>
        <p:spPr>
          <a:xfrm>
            <a:off x="396835" y="399371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20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Scikit-learn Ridge</a:t>
            </a:r>
            <a:r>
              <a:rPr lang="en-US" sz="20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for readout</a:t>
            </a:r>
            <a:endParaRPr lang="en-US" sz="2000" dirty="0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A3ED710-2C69-0FDD-30A2-872AB0B3E589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0095" y="598408"/>
            <a:ext cx="3224213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BC8F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Scalability Considerations</a:t>
            </a:r>
            <a:endParaRPr lang="en-US" sz="2100" dirty="0"/>
          </a:p>
        </p:txBody>
      </p:sp>
      <p:sp>
        <p:nvSpPr>
          <p:cNvPr id="3" name="Text 1"/>
          <p:cNvSpPr/>
          <p:nvPr/>
        </p:nvSpPr>
        <p:spPr>
          <a:xfrm>
            <a:off x="760095" y="1024533"/>
            <a:ext cx="7454979" cy="6786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Training Strategy &amp; Scalability</a:t>
            </a:r>
            <a:endParaRPr lang="en-US" sz="4250" dirty="0"/>
          </a:p>
        </p:txBody>
      </p:sp>
      <p:sp>
        <p:nvSpPr>
          <p:cNvPr id="4" name="Text 2"/>
          <p:cNvSpPr/>
          <p:nvPr/>
        </p:nvSpPr>
        <p:spPr>
          <a:xfrm>
            <a:off x="760095" y="2246114"/>
            <a:ext cx="3257550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Challenge</a:t>
            </a:r>
            <a:endParaRPr lang="en-US" sz="2550" dirty="0"/>
          </a:p>
        </p:txBody>
      </p:sp>
      <p:sp>
        <p:nvSpPr>
          <p:cNvPr id="5" name="Text 3"/>
          <p:cNvSpPr/>
          <p:nvPr/>
        </p:nvSpPr>
        <p:spPr>
          <a:xfrm>
            <a:off x="760095" y="2870478"/>
            <a:ext cx="5608082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Full dataset ≈ </a:t>
            </a:r>
            <a:r>
              <a:rPr lang="en-US" sz="17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110k+</a:t>
            </a: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data points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60095" y="3413284"/>
            <a:ext cx="5608082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Quantum simulation on all points is too slow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6905625" y="2246114"/>
            <a:ext cx="3257550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Strategy:</a:t>
            </a:r>
            <a:endParaRPr lang="en-US" sz="2550" dirty="0"/>
          </a:p>
        </p:txBody>
      </p:sp>
      <p:sp>
        <p:nvSpPr>
          <p:cNvPr id="8" name="Text 6"/>
          <p:cNvSpPr/>
          <p:nvPr/>
        </p:nvSpPr>
        <p:spPr>
          <a:xfrm>
            <a:off x="6905625" y="2870478"/>
            <a:ext cx="6972181" cy="6948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a </a:t>
            </a:r>
            <a:r>
              <a:rPr lang="en-US" sz="17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representative subset</a:t>
            </a: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(e.g., 200 samples) for QRC training and evaluation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6905625" y="3641288"/>
            <a:ext cx="6972181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Use classical Ridge for full-scale imputation/forecasting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760095" y="4417577"/>
            <a:ext cx="13110210" cy="34766"/>
          </a:xfrm>
          <a:prstGeom prst="rect">
            <a:avLst/>
          </a:prstGeom>
          <a:solidFill>
            <a:srgbClr val="D4D4D1">
              <a:alpha val="5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60095" y="4778097"/>
            <a:ext cx="3870722" cy="4071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3F3F2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Realistic hybrid workflow:</a:t>
            </a:r>
            <a:endParaRPr lang="en-US" sz="255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95" y="5511046"/>
            <a:ext cx="6555105" cy="868680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977265" y="659689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Quantum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977265" y="7066478"/>
            <a:ext cx="6120765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 </a:t>
            </a:r>
            <a:r>
              <a:rPr lang="en-US" sz="1700" b="1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feature discovery &amp; benchmarking</a:t>
            </a:r>
            <a:endParaRPr lang="en-US" sz="1700" dirty="0"/>
          </a:p>
        </p:txBody>
      </p:sp>
      <p:pic>
        <p:nvPicPr>
          <p:cNvPr id="1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5511046"/>
            <a:ext cx="6555105" cy="868680"/>
          </a:xfrm>
          <a:prstGeom prst="rect">
            <a:avLst/>
          </a:prstGeom>
        </p:spPr>
      </p:pic>
      <p:sp>
        <p:nvSpPr>
          <p:cNvPr id="16" name="Text 12"/>
          <p:cNvSpPr/>
          <p:nvPr/>
        </p:nvSpPr>
        <p:spPr>
          <a:xfrm>
            <a:off x="7532370" y="6596896"/>
            <a:ext cx="2714625" cy="3393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4D4D1"/>
                </a:solidFill>
                <a:latin typeface="IBM Plex Sans Medium" pitchFamily="34" charset="0"/>
                <a:ea typeface="IBM Plex Sans Medium" pitchFamily="34" charset="-122"/>
                <a:cs typeface="IBM Plex Sans Medium" pitchFamily="34" charset="-120"/>
              </a:rPr>
              <a:t>Classical</a:t>
            </a:r>
            <a:endParaRPr lang="en-US" sz="2100" dirty="0"/>
          </a:p>
        </p:txBody>
      </p:sp>
      <p:sp>
        <p:nvSpPr>
          <p:cNvPr id="17" name="Text 13"/>
          <p:cNvSpPr/>
          <p:nvPr/>
        </p:nvSpPr>
        <p:spPr>
          <a:xfrm>
            <a:off x="7532370" y="7066478"/>
            <a:ext cx="6120765" cy="3474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For large-scale deployment</a:t>
            </a:r>
            <a:endParaRPr lang="en-US" sz="1700" dirty="0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9AB32D7-CA90-A2A4-197F-921994BF65B5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487</Words>
  <Application>Microsoft Office PowerPoint</Application>
  <PresentationFormat>Custom</PresentationFormat>
  <Paragraphs>130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Roboto</vt:lpstr>
      <vt:lpstr>IBM Plex Sans Light</vt:lpstr>
      <vt:lpstr>Arial</vt:lpstr>
      <vt:lpstr>IBM Plex Sans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Rudraksh Sharma</cp:lastModifiedBy>
  <cp:revision>3</cp:revision>
  <dcterms:created xsi:type="dcterms:W3CDTF">2025-11-27T12:58:16Z</dcterms:created>
  <dcterms:modified xsi:type="dcterms:W3CDTF">2025-11-27T13:17:11Z</dcterms:modified>
</cp:coreProperties>
</file>